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0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797675" cy="9928225"/>
  <p:embeddedFontLst>
    <p:embeddedFont>
      <p:font typeface="Open Sans Condensed" panose="020B080603050402020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9102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98206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97309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96412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995515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394619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793721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192824" algn="l" defTabSz="7982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orient="horz" pos="2879">
          <p15:clr>
            <a:srgbClr val="A4A3A4"/>
          </p15:clr>
        </p15:guide>
        <p15:guide id="15" orient="horz" pos="770">
          <p15:clr>
            <a:srgbClr val="A4A3A4"/>
          </p15:clr>
        </p15:guide>
        <p15:guide id="16" orient="horz" pos="2777">
          <p15:clr>
            <a:srgbClr val="A4A3A4"/>
          </p15:clr>
        </p15:guide>
        <p15:guide id="17" orient="horz" pos="838">
          <p15:clr>
            <a:srgbClr val="A4A3A4"/>
          </p15:clr>
        </p15:guide>
        <p15:guide id="18" pos="2880">
          <p15:clr>
            <a:srgbClr val="A4A3A4"/>
          </p15:clr>
        </p15:guide>
        <p15:guide id="19" pos="367">
          <p15:clr>
            <a:srgbClr val="A4A3A4"/>
          </p15:clr>
        </p15:guide>
        <p15:guide id="20" pos="5393">
          <p15:clr>
            <a:srgbClr val="A4A3A4"/>
          </p15:clr>
        </p15:guide>
        <p15:guide id="21" pos="661">
          <p15:clr>
            <a:srgbClr val="A4A3A4"/>
          </p15:clr>
        </p15:guide>
        <p15:guide id="22" pos="5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  <a:srgbClr val="72A1C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707" autoAdjust="0"/>
  </p:normalViewPr>
  <p:slideViewPr>
    <p:cSldViewPr showGuides="1">
      <p:cViewPr varScale="1">
        <p:scale>
          <a:sx n="97" d="100"/>
          <a:sy n="97" d="100"/>
        </p:scale>
        <p:origin x="912" y="7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orient="horz" pos="2879"/>
        <p:guide orient="horz" pos="770"/>
        <p:guide orient="horz" pos="2777"/>
        <p:guide orient="horz" pos="838"/>
        <p:guide pos="2880"/>
        <p:guide pos="367"/>
        <p:guide pos="5393"/>
        <p:guide pos="661"/>
        <p:guide pos="50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0DCEF-5F5D-4D79-9CE8-062D3690AD67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2DFA-5390-4623-BC42-87AC8315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9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 userDrawn="1"/>
        </p:nvSpPr>
        <p:spPr bwMode="gray">
          <a:xfrm>
            <a:off x="8316422" y="339502"/>
            <a:ext cx="769441" cy="1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800" b="0" dirty="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8" name="TextBox 408"/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>
              <a:spcBef>
                <a:spcPts val="600"/>
              </a:spcBef>
            </a:pP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baseline="0" dirty="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pic>
        <p:nvPicPr>
          <p:cNvPr id="9" name="Picture 8" descr="peopl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31590"/>
            <a:ext cx="2351959" cy="2917746"/>
          </a:xfrm>
          <a:prstGeom prst="rect">
            <a:avLst/>
          </a:prstGeom>
        </p:spPr>
      </p:pic>
      <p:sp>
        <p:nvSpPr>
          <p:cNvPr id="15" name="TextBox 382"/>
          <p:cNvSpPr txBox="1">
            <a:spLocks noChangeArrowheads="1"/>
          </p:cNvSpPr>
          <p:nvPr userDrawn="1"/>
        </p:nvSpPr>
        <p:spPr bwMode="gray">
          <a:xfrm>
            <a:off x="2915816" y="3003798"/>
            <a:ext cx="1368153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600" b="1" i="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pic>
        <p:nvPicPr>
          <p:cNvPr id="17" name="Picture 16" descr="scotla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2532602" cy="3356992"/>
          </a:xfrm>
          <a:prstGeom prst="rect">
            <a:avLst/>
          </a:prstGeom>
        </p:spPr>
      </p:pic>
      <p:sp>
        <p:nvSpPr>
          <p:cNvPr id="18" name="TextBox 382"/>
          <p:cNvSpPr txBox="1">
            <a:spLocks noChangeArrowheads="1"/>
          </p:cNvSpPr>
          <p:nvPr userDrawn="1"/>
        </p:nvSpPr>
        <p:spPr bwMode="gray">
          <a:xfrm>
            <a:off x="808140" y="3291692"/>
            <a:ext cx="1422963" cy="53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b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</a:p>
        </p:txBody>
      </p:sp>
      <p:sp>
        <p:nvSpPr>
          <p:cNvPr id="22" name="TextBox 382"/>
          <p:cNvSpPr txBox="1">
            <a:spLocks noChangeArrowheads="1"/>
          </p:cNvSpPr>
          <p:nvPr userDrawn="1"/>
        </p:nvSpPr>
        <p:spPr bwMode="gray">
          <a:xfrm>
            <a:off x="0" y="155751"/>
            <a:ext cx="9144000" cy="2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PAMCo 1 2021: Covering April</a:t>
            </a:r>
            <a:r>
              <a:rPr lang="en-GB" altLang="en-US" sz="1200" b="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2019 – March 2020 (November 2020 Comscore data)</a:t>
            </a:r>
            <a:endParaRPr lang="en-GB" altLang="en-US" sz="12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1"/>
          <p:cNvSpPr txBox="1"/>
          <p:nvPr userDrawn="1"/>
        </p:nvSpPr>
        <p:spPr>
          <a:xfrm>
            <a:off x="-22794" y="4377277"/>
            <a:ext cx="1426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  <a:r>
              <a:rPr lang="en-GB" sz="800" b="1" baseline="0" dirty="0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Scotland</a:t>
            </a:r>
            <a:endParaRPr lang="en-GB" sz="800" b="1" dirty="0">
              <a:solidFill>
                <a:srgbClr val="5C5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mobi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4" y="3015748"/>
            <a:ext cx="823340" cy="1368152"/>
          </a:xfrm>
          <a:prstGeom prst="rect">
            <a:avLst/>
          </a:prstGeom>
        </p:spPr>
      </p:pic>
      <p:pic>
        <p:nvPicPr>
          <p:cNvPr id="28" name="Picture 27" descr="desktop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83" y="1491630"/>
            <a:ext cx="1580043" cy="1440160"/>
          </a:xfrm>
          <a:prstGeom prst="rect">
            <a:avLst/>
          </a:prstGeom>
        </p:spPr>
      </p:pic>
      <p:pic>
        <p:nvPicPr>
          <p:cNvPr id="29" name="Picture 28" descr="table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84" y="2997431"/>
            <a:ext cx="946290" cy="1344729"/>
          </a:xfrm>
          <a:prstGeom prst="rect">
            <a:avLst/>
          </a:prstGeom>
        </p:spPr>
      </p:pic>
      <p:sp>
        <p:nvSpPr>
          <p:cNvPr id="30" name="TextBox 382"/>
          <p:cNvSpPr txBox="1">
            <a:spLocks noChangeArrowheads="1"/>
          </p:cNvSpPr>
          <p:nvPr userDrawn="1"/>
        </p:nvSpPr>
        <p:spPr bwMode="gray">
          <a:xfrm>
            <a:off x="7205044" y="4252345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31" name="TextBox 382"/>
          <p:cNvSpPr txBox="1">
            <a:spLocks noChangeArrowheads="1"/>
          </p:cNvSpPr>
          <p:nvPr userDrawn="1"/>
        </p:nvSpPr>
        <p:spPr bwMode="gray">
          <a:xfrm>
            <a:off x="5232926" y="4255270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Phone</a:t>
            </a:r>
          </a:p>
        </p:txBody>
      </p:sp>
      <p:sp>
        <p:nvSpPr>
          <p:cNvPr id="32" name="TextBox 382"/>
          <p:cNvSpPr txBox="1">
            <a:spLocks noChangeArrowheads="1"/>
          </p:cNvSpPr>
          <p:nvPr userDrawn="1"/>
        </p:nvSpPr>
        <p:spPr bwMode="gray">
          <a:xfrm>
            <a:off x="7236436" y="274694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CE267C"/>
                </a:solidFill>
                <a:latin typeface="Arial"/>
                <a:cs typeface="Arial"/>
              </a:rPr>
              <a:t>Desktop</a:t>
            </a:r>
          </a:p>
        </p:txBody>
      </p:sp>
      <p:sp>
        <p:nvSpPr>
          <p:cNvPr id="33" name="TextBox 382"/>
          <p:cNvSpPr txBox="1">
            <a:spLocks noChangeArrowheads="1"/>
          </p:cNvSpPr>
          <p:nvPr userDrawn="1"/>
        </p:nvSpPr>
        <p:spPr bwMode="gray">
          <a:xfrm>
            <a:off x="4695055" y="1174808"/>
            <a:ext cx="4448945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i="0" dirty="0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pic>
        <p:nvPicPr>
          <p:cNvPr id="34" name="Picture 33" descr="newspape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3" y="1491629"/>
            <a:ext cx="1728192" cy="1413975"/>
          </a:xfrm>
          <a:prstGeom prst="rect">
            <a:avLst/>
          </a:prstGeom>
        </p:spPr>
      </p:pic>
      <p:sp>
        <p:nvSpPr>
          <p:cNvPr id="35" name="TextBox 382"/>
          <p:cNvSpPr txBox="1">
            <a:spLocks noChangeArrowheads="1"/>
          </p:cNvSpPr>
          <p:nvPr userDrawn="1"/>
        </p:nvSpPr>
        <p:spPr bwMode="gray">
          <a:xfrm>
            <a:off x="5225153" y="273610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36" name="TextBox 409"/>
          <p:cNvSpPr txBox="1">
            <a:spLocks noChangeArrowheads="1"/>
          </p:cNvSpPr>
          <p:nvPr userDrawn="1"/>
        </p:nvSpPr>
        <p:spPr bwMode="auto">
          <a:xfrm>
            <a:off x="7020272" y="4659982"/>
            <a:ext cx="2232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591780" y="341858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</a:t>
            </a:r>
            <a:r>
              <a:rPr lang="en-GB" sz="1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0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:01 on Wednesday 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24</a:t>
            </a:r>
            <a:r>
              <a:rPr lang="en-GB" sz="1000" baseline="30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GB" sz="1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March 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2021</a:t>
            </a:r>
            <a:endParaRPr lang="en-GB" sz="1000" b="0" dirty="0">
              <a:solidFill>
                <a:srgbClr val="FF000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4"/>
          <p:cNvSpPr txBox="1">
            <a:spLocks noChangeArrowheads="1"/>
          </p:cNvSpPr>
          <p:nvPr userDrawn="1"/>
        </p:nvSpPr>
        <p:spPr bwMode="gray">
          <a:xfrm>
            <a:off x="8316422" y="339502"/>
            <a:ext cx="769441" cy="1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800" b="0" dirty="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20" name="TextBox 408"/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>
              <a:spcBef>
                <a:spcPts val="600"/>
              </a:spcBef>
            </a:pP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baseline="0" dirty="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 baseline="0" dirty="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21" name="TextBox 409"/>
          <p:cNvSpPr txBox="1">
            <a:spLocks noChangeArrowheads="1"/>
          </p:cNvSpPr>
          <p:nvPr userDrawn="1"/>
        </p:nvSpPr>
        <p:spPr bwMode="auto">
          <a:xfrm>
            <a:off x="7020272" y="4659982"/>
            <a:ext cx="2232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>
              <a:spcBef>
                <a:spcPts val="300"/>
              </a:spcBef>
            </a:pPr>
            <a:r>
              <a:rPr lang="en-GB" altLang="en-US" sz="700" b="1" baseline="0" dirty="0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3" name="Picture 22" descr="u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50"/>
            <a:ext cx="2478132" cy="3878238"/>
          </a:xfrm>
          <a:prstGeom prst="rect">
            <a:avLst/>
          </a:prstGeom>
        </p:spPr>
      </p:pic>
      <p:pic>
        <p:nvPicPr>
          <p:cNvPr id="24" name="Picture 23" descr="peopl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0" y="1203598"/>
            <a:ext cx="2351959" cy="2917746"/>
          </a:xfrm>
          <a:prstGeom prst="rect">
            <a:avLst/>
          </a:prstGeom>
        </p:spPr>
      </p:pic>
      <p:sp>
        <p:nvSpPr>
          <p:cNvPr id="36" name="TextBox 382"/>
          <p:cNvSpPr txBox="1">
            <a:spLocks noChangeArrowheads="1"/>
          </p:cNvSpPr>
          <p:nvPr userDrawn="1"/>
        </p:nvSpPr>
        <p:spPr bwMode="gray">
          <a:xfrm>
            <a:off x="2932961" y="3048384"/>
            <a:ext cx="1368153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600" b="1" i="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37" name="TextBox 382"/>
          <p:cNvSpPr txBox="1">
            <a:spLocks noChangeArrowheads="1"/>
          </p:cNvSpPr>
          <p:nvPr userDrawn="1"/>
        </p:nvSpPr>
        <p:spPr bwMode="gray">
          <a:xfrm>
            <a:off x="1162500" y="3797042"/>
            <a:ext cx="1368152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b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altLang="en-US" sz="1000" b="1" i="0" dirty="0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</a:p>
        </p:txBody>
      </p:sp>
      <p:sp>
        <p:nvSpPr>
          <p:cNvPr id="25" name="TextBox 1"/>
          <p:cNvSpPr txBox="1"/>
          <p:nvPr userDrawn="1"/>
        </p:nvSpPr>
        <p:spPr>
          <a:xfrm>
            <a:off x="-30772" y="4372151"/>
            <a:ext cx="1152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26" name="TextBox 382"/>
          <p:cNvSpPr txBox="1">
            <a:spLocks noChangeArrowheads="1"/>
          </p:cNvSpPr>
          <p:nvPr userDrawn="1"/>
        </p:nvSpPr>
        <p:spPr bwMode="gray">
          <a:xfrm>
            <a:off x="0" y="155751"/>
            <a:ext cx="9144000" cy="2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PAMCo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1 2021: 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Covering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April</a:t>
            </a:r>
            <a:r>
              <a:rPr lang="en-GB" altLang="en-US" sz="1200" b="0" baseline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2019 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GB" altLang="en-US" sz="1200" b="0" dirty="0" smtClean="0">
                <a:solidFill>
                  <a:schemeClr val="bg1"/>
                </a:solidFill>
                <a:latin typeface="Arial"/>
                <a:cs typeface="Arial"/>
              </a:rPr>
              <a:t>March 2020 (November 2020 </a:t>
            </a:r>
            <a:r>
              <a:rPr lang="en-GB" altLang="en-US" sz="1200" b="0" dirty="0">
                <a:solidFill>
                  <a:schemeClr val="bg1"/>
                </a:solidFill>
                <a:latin typeface="Arial"/>
                <a:cs typeface="Arial"/>
              </a:rPr>
              <a:t>Comscore data)</a:t>
            </a:r>
          </a:p>
        </p:txBody>
      </p:sp>
      <p:pic>
        <p:nvPicPr>
          <p:cNvPr id="40" name="Picture 39" descr="mobi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4" y="3015748"/>
            <a:ext cx="823340" cy="1368152"/>
          </a:xfrm>
          <a:prstGeom prst="rect">
            <a:avLst/>
          </a:prstGeom>
        </p:spPr>
      </p:pic>
      <p:pic>
        <p:nvPicPr>
          <p:cNvPr id="41" name="Picture 40" descr="desktop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83" y="1491630"/>
            <a:ext cx="1580043" cy="1440160"/>
          </a:xfrm>
          <a:prstGeom prst="rect">
            <a:avLst/>
          </a:prstGeom>
        </p:spPr>
      </p:pic>
      <p:pic>
        <p:nvPicPr>
          <p:cNvPr id="42" name="Picture 41" descr="table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84" y="2997431"/>
            <a:ext cx="946290" cy="1344729"/>
          </a:xfrm>
          <a:prstGeom prst="rect">
            <a:avLst/>
          </a:prstGeom>
        </p:spPr>
      </p:pic>
      <p:sp>
        <p:nvSpPr>
          <p:cNvPr id="43" name="TextBox 382"/>
          <p:cNvSpPr txBox="1">
            <a:spLocks noChangeArrowheads="1"/>
          </p:cNvSpPr>
          <p:nvPr userDrawn="1"/>
        </p:nvSpPr>
        <p:spPr bwMode="gray">
          <a:xfrm>
            <a:off x="7205044" y="4252345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44" name="TextBox 382"/>
          <p:cNvSpPr txBox="1">
            <a:spLocks noChangeArrowheads="1"/>
          </p:cNvSpPr>
          <p:nvPr userDrawn="1"/>
        </p:nvSpPr>
        <p:spPr bwMode="gray">
          <a:xfrm>
            <a:off x="5232926" y="4255270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64AA27"/>
                </a:solidFill>
                <a:latin typeface="Arial"/>
                <a:cs typeface="Arial"/>
              </a:rPr>
              <a:t>Phone</a:t>
            </a:r>
          </a:p>
        </p:txBody>
      </p:sp>
      <p:sp>
        <p:nvSpPr>
          <p:cNvPr id="45" name="TextBox 382"/>
          <p:cNvSpPr txBox="1">
            <a:spLocks noChangeArrowheads="1"/>
          </p:cNvSpPr>
          <p:nvPr userDrawn="1"/>
        </p:nvSpPr>
        <p:spPr bwMode="gray">
          <a:xfrm>
            <a:off x="7236436" y="274694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CE267C"/>
                </a:solidFill>
                <a:latin typeface="Arial"/>
                <a:cs typeface="Arial"/>
              </a:rPr>
              <a:t>Desktop</a:t>
            </a:r>
          </a:p>
        </p:txBody>
      </p:sp>
      <p:sp>
        <p:nvSpPr>
          <p:cNvPr id="46" name="TextBox 382"/>
          <p:cNvSpPr txBox="1">
            <a:spLocks noChangeArrowheads="1"/>
          </p:cNvSpPr>
          <p:nvPr userDrawn="1"/>
        </p:nvSpPr>
        <p:spPr bwMode="gray">
          <a:xfrm>
            <a:off x="4695055" y="1174808"/>
            <a:ext cx="4448945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i="0" dirty="0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pic>
        <p:nvPicPr>
          <p:cNvPr id="47" name="Picture 46" descr="newspape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3" y="1491629"/>
            <a:ext cx="1728192" cy="1413975"/>
          </a:xfrm>
          <a:prstGeom prst="rect">
            <a:avLst/>
          </a:prstGeom>
        </p:spPr>
      </p:pic>
      <p:sp>
        <p:nvSpPr>
          <p:cNvPr id="48" name="TextBox 382"/>
          <p:cNvSpPr txBox="1">
            <a:spLocks noChangeArrowheads="1"/>
          </p:cNvSpPr>
          <p:nvPr userDrawn="1"/>
        </p:nvSpPr>
        <p:spPr bwMode="gray">
          <a:xfrm>
            <a:off x="5225153" y="2736106"/>
            <a:ext cx="1656184" cy="3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b="1" i="0" dirty="0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591780" y="341858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0</a:t>
            </a:r>
            <a:r>
              <a:rPr lang="en-GB" sz="1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0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:01 on Wednesday 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24</a:t>
            </a:r>
            <a:r>
              <a:rPr lang="en-GB" sz="1000" baseline="30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en-GB" sz="100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March </a:t>
            </a:r>
            <a:r>
              <a:rPr lang="en-GB" sz="1000" b="0" dirty="0" smtClean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2021</a:t>
            </a:r>
            <a:endParaRPr lang="en-GB" sz="1000" b="0" dirty="0">
              <a:solidFill>
                <a:srgbClr val="FF000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319" y="0"/>
            <a:ext cx="9156321" cy="555526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356" y="4587975"/>
            <a:ext cx="9158356" cy="555526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endParaRPr lang="en-US"/>
          </a:p>
        </p:txBody>
      </p:sp>
      <p:pic>
        <p:nvPicPr>
          <p:cNvPr id="9" name="Picture 8" descr="logo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1001254" cy="288032"/>
          </a:xfrm>
          <a:prstGeom prst="rect">
            <a:avLst/>
          </a:prstGeom>
        </p:spPr>
      </p:pic>
      <p:pic>
        <p:nvPicPr>
          <p:cNvPr id="10" name="Picture 9" descr="lin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8" y="3"/>
            <a:ext cx="427247" cy="4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7" Type="http://schemas.openxmlformats.org/officeDocument/2006/relationships/image" Target="../media/image128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7" Type="http://schemas.openxmlformats.org/officeDocument/2006/relationships/image" Target="../media/image140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2670967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72163" y="3597275"/>
            <a:ext cx="447675" cy="304800"/>
          </a:xfrm>
          <a:prstGeom prst="rect">
            <a:avLst/>
          </a:prstGeom>
        </p:spPr>
      </p:pic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Published Media</a:t>
            </a:r>
          </a:p>
        </p:txBody>
      </p: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9852770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0152" y="1875132"/>
            <a:ext cx="609600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5642171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1973171"/>
            <a:ext cx="609600" cy="304800"/>
          </a:xfrm>
          <a:prstGeom prst="rect">
            <a:avLst/>
          </a:prstGeom>
        </p:spPr>
      </p:pic>
      <p:pic>
        <p:nvPicPr>
          <p:cNvPr id="9" name="Picture 8"/>
          <p:cNvPicPr/>
          <p:nvPr>
            <p:extLst>
              <p:ext uri="{D42A27DB-BD31-4B8C-83A1-F6EECF244321}">
                <p14:modId xmlns:p14="http://schemas.microsoft.com/office/powerpoint/2010/main" val="121879423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3525838"/>
            <a:ext cx="609600" cy="304800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293447868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3363912"/>
            <a:ext cx="904875" cy="466725"/>
          </a:xfrm>
          <a:prstGeom prst="rect">
            <a:avLst/>
          </a:prstGeom>
        </p:spPr>
      </p:pic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val="386060777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141583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4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98732367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22260999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7172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21679640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40439010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1356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48544396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9919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(Digital Only)</a:t>
            </a:r>
          </a:p>
        </p:txBody>
      </p:sp>
      <p:sp>
        <p:nvSpPr>
          <p:cNvPr id="5" name="TextBox 382"/>
          <p:cNvSpPr txBox="1">
            <a:spLocks noChangeArrowheads="1"/>
          </p:cNvSpPr>
          <p:nvPr/>
        </p:nvSpPr>
        <p:spPr bwMode="gray">
          <a:xfrm>
            <a:off x="5868144" y="1801027"/>
            <a:ext cx="720080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1298E3"/>
                </a:solidFill>
                <a:latin typeface="Arial"/>
                <a:cs typeface="Arial"/>
              </a:rPr>
              <a:t>N/A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454377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18725222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0422778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199046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69169365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358135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83386526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350991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Published Media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653857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6315994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47575596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127842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79577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08314416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8098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54017237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1173" y="353087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Newsbrands 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23700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2035761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59420956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2792419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426982241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8098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72948514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620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(Qualities)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12118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79312739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10312140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46578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8290688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87741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4188086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9189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96514677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(Mid Markets)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289258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05011158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67043618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05706586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200407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09210424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6263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69534537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(Populars)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339950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06558819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97987088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90930772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200407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55601219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1549542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Scottish Regional Newsbrands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065998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7494876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56809689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46852959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71413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2168429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9626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21052798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Magazines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038718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5497696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84208754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78972399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2000533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3655422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94657605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434661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43126395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51424894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4651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83173617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9568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85456594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32332867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Newsbrands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999325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63838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22926452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16994918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75094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03608566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956057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37468673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9871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3369423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25763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740454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9121115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0931152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11770758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200407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54836222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501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77171007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26929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30001452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59910515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76940687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5797337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1986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75744005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754608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715766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83765157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571750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40936803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51670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20892965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200407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90840205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501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71862559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785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(Digital Only)</a:t>
            </a:r>
          </a:p>
        </p:txBody>
      </p:sp>
      <p:sp>
        <p:nvSpPr>
          <p:cNvPr id="5" name="TextBox 382"/>
          <p:cNvSpPr txBox="1">
            <a:spLocks noChangeArrowheads="1"/>
          </p:cNvSpPr>
          <p:nvPr/>
        </p:nvSpPr>
        <p:spPr bwMode="gray">
          <a:xfrm>
            <a:off x="5868144" y="1825145"/>
            <a:ext cx="720080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1298E3"/>
                </a:solidFill>
                <a:latin typeface="Arial"/>
                <a:cs typeface="Arial"/>
              </a:rPr>
              <a:t>N/A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228415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43608" y="2643758"/>
            <a:ext cx="904875" cy="5810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8519703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15816" y="2499742"/>
            <a:ext cx="1476375" cy="581025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7074177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014580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10197762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9980" y="3579862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78137745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3532347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(Qualities)</a:t>
            </a:r>
          </a:p>
        </p:txBody>
      </p:sp>
      <p:sp>
        <p:nvSpPr>
          <p:cNvPr id="5" name="TextBox 382"/>
          <p:cNvSpPr txBox="1">
            <a:spLocks noChangeArrowheads="1"/>
          </p:cNvSpPr>
          <p:nvPr/>
        </p:nvSpPr>
        <p:spPr bwMode="gray">
          <a:xfrm>
            <a:off x="5868144" y="1801027"/>
            <a:ext cx="720080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sz="2000" b="1" dirty="0">
              <a:solidFill>
                <a:srgbClr val="1298E3"/>
              </a:solidFill>
              <a:latin typeface="Arial"/>
              <a:cs typeface="Arial"/>
            </a:endParaRPr>
          </a:p>
        </p:txBody>
      </p:sp>
      <p:sp>
        <p:nvSpPr>
          <p:cNvPr id="6" name="TextBox 382"/>
          <p:cNvSpPr txBox="1">
            <a:spLocks noChangeArrowheads="1"/>
          </p:cNvSpPr>
          <p:nvPr/>
        </p:nvSpPr>
        <p:spPr bwMode="gray">
          <a:xfrm>
            <a:off x="7452320" y="1897153"/>
            <a:ext cx="1152128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sz="2000" b="1" dirty="0">
              <a:solidFill>
                <a:srgbClr val="CA2477"/>
              </a:solidFill>
              <a:latin typeface="Arial"/>
              <a:cs typeface="Arial"/>
            </a:endParaRPr>
          </a:p>
        </p:txBody>
      </p:sp>
      <p:sp>
        <p:nvSpPr>
          <p:cNvPr id="7" name="TextBox 382"/>
          <p:cNvSpPr txBox="1">
            <a:spLocks noChangeArrowheads="1"/>
          </p:cNvSpPr>
          <p:nvPr/>
        </p:nvSpPr>
        <p:spPr bwMode="gray">
          <a:xfrm>
            <a:off x="7740352" y="3435846"/>
            <a:ext cx="648072" cy="3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sz="2000" b="1" dirty="0">
              <a:solidFill>
                <a:srgbClr val="64AA27"/>
              </a:solidFill>
              <a:latin typeface="Arial"/>
              <a:cs typeface="Arial"/>
            </a:endParaRPr>
          </a:p>
        </p:txBody>
      </p:sp>
      <p:sp>
        <p:nvSpPr>
          <p:cNvPr id="8" name="TextBox 382"/>
          <p:cNvSpPr txBox="1">
            <a:spLocks noChangeArrowheads="1"/>
          </p:cNvSpPr>
          <p:nvPr/>
        </p:nvSpPr>
        <p:spPr bwMode="gray">
          <a:xfrm>
            <a:off x="5796136" y="3578533"/>
            <a:ext cx="576064" cy="2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GB" altLang="en-US" b="1" dirty="0">
              <a:solidFill>
                <a:srgbClr val="64AA27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695995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5170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8891554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15" name="Picture 14"/>
          <p:cNvPicPr/>
          <p:nvPr>
            <p:extLst>
              <p:ext uri="{D42A27DB-BD31-4B8C-83A1-F6EECF244321}">
                <p14:modId xmlns:p14="http://schemas.microsoft.com/office/powerpoint/2010/main" val="120661478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3384" y="1875097"/>
            <a:ext cx="609600" cy="304800"/>
          </a:xfrm>
          <a:prstGeom prst="rect">
            <a:avLst/>
          </a:prstGeom>
        </p:spPr>
      </p:pic>
      <p:pic>
        <p:nvPicPr>
          <p:cNvPr id="16" name="Picture 15"/>
          <p:cNvPicPr/>
          <p:nvPr>
            <p:extLst>
              <p:ext uri="{D42A27DB-BD31-4B8C-83A1-F6EECF244321}">
                <p14:modId xmlns:p14="http://schemas.microsoft.com/office/powerpoint/2010/main" val="302684737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569" y="1967754"/>
            <a:ext cx="609600" cy="304800"/>
          </a:xfrm>
          <a:prstGeom prst="rect">
            <a:avLst/>
          </a:prstGeom>
        </p:spPr>
      </p:pic>
      <p:pic>
        <p:nvPicPr>
          <p:cNvPr id="17" name="Picture 16"/>
          <p:cNvPicPr/>
          <p:nvPr>
            <p:extLst>
              <p:ext uri="{D42A27DB-BD31-4B8C-83A1-F6EECF244321}">
                <p14:modId xmlns:p14="http://schemas.microsoft.com/office/powerpoint/2010/main" val="16582224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0330" y="3625281"/>
            <a:ext cx="447675" cy="304800"/>
          </a:xfrm>
          <a:prstGeom prst="rect">
            <a:avLst/>
          </a:prstGeom>
        </p:spPr>
      </p:pic>
      <p:pic>
        <p:nvPicPr>
          <p:cNvPr id="18" name="Picture 17"/>
          <p:cNvPicPr/>
          <p:nvPr>
            <p:extLst>
              <p:ext uri="{D42A27DB-BD31-4B8C-83A1-F6EECF244321}">
                <p14:modId xmlns:p14="http://schemas.microsoft.com/office/powerpoint/2010/main" val="120243629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3739" y="3534529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(Mid Markets)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917328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6499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62169416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3367804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6425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02406413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99568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76754509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1166" y="3590966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149399593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19529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Newsbrands (Populars)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973555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2562509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48816140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7171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134514056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9568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90928026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135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8399106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2269" y="350991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Total Market Reach of Magazines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878735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270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3696600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99987093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4526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16106422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965566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54472763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5191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4733547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462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9604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6499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02224810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92419646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6425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06185674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23678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46840962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9861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81030659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842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(Women’s Weeklies)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88221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7991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14726136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44048558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1867171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43399287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901299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73395977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81353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382619279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9916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2"/>
          <p:cNvSpPr txBox="1">
            <a:spLocks noChangeArrowheads="1"/>
          </p:cNvSpPr>
          <p:nvPr/>
        </p:nvSpPr>
        <p:spPr bwMode="gray">
          <a:xfrm>
            <a:off x="0" y="555526"/>
            <a:ext cx="9144000" cy="4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 dirty="0">
                <a:solidFill>
                  <a:srgbClr val="5C5C5B"/>
                </a:solidFill>
                <a:latin typeface="Arial"/>
                <a:cs typeface="Arial"/>
              </a:rPr>
              <a:t>Magazine Brands (General Monthlies)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56876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648" y="3346499"/>
            <a:ext cx="904875" cy="466725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9286978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7824" y="2643758"/>
            <a:ext cx="1476375" cy="466725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8840535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1866425"/>
            <a:ext cx="609600" cy="304800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49883818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899082"/>
            <a:ext cx="609600" cy="304800"/>
          </a:xfrm>
          <a:prstGeom prst="rect">
            <a:avLst/>
          </a:prstGeom>
        </p:spPr>
      </p:pic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259583504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96190"/>
            <a:ext cx="447675" cy="3048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75814886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508424"/>
            <a:ext cx="60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</TotalTime>
  <Words>123</Words>
  <Application>Microsoft Office PowerPoint</Application>
  <PresentationFormat>On-screen Show (16:9)</PresentationFormat>
  <Paragraphs>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Open Sans Condensed</vt:lpstr>
      <vt:lpstr>Calibri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HP</cp:lastModifiedBy>
  <cp:revision>768</cp:revision>
  <cp:lastPrinted>2018-08-24T09:41:59Z</cp:lastPrinted>
  <dcterms:created xsi:type="dcterms:W3CDTF">2013-11-06T11:49:34Z</dcterms:created>
  <dcterms:modified xsi:type="dcterms:W3CDTF">2021-03-11T12:20:57Z</dcterms:modified>
</cp:coreProperties>
</file>